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61" r:id="rId2"/>
    <p:sldId id="262" r:id="rId3"/>
    <p:sldId id="276" r:id="rId4"/>
    <p:sldId id="283" r:id="rId5"/>
    <p:sldId id="284" r:id="rId6"/>
    <p:sldId id="285" r:id="rId7"/>
    <p:sldId id="277" r:id="rId8"/>
    <p:sldId id="286" r:id="rId9"/>
    <p:sldId id="287" r:id="rId10"/>
    <p:sldId id="290" r:id="rId11"/>
    <p:sldId id="289" r:id="rId12"/>
    <p:sldId id="298" r:id="rId13"/>
    <p:sldId id="299" r:id="rId14"/>
    <p:sldId id="301" r:id="rId15"/>
    <p:sldId id="300" r:id="rId16"/>
    <p:sldId id="280" r:id="rId17"/>
    <p:sldId id="291" r:id="rId18"/>
    <p:sldId id="303" r:id="rId19"/>
    <p:sldId id="304" r:id="rId20"/>
    <p:sldId id="305" r:id="rId21"/>
    <p:sldId id="294" r:id="rId22"/>
    <p:sldId id="306" r:id="rId23"/>
    <p:sldId id="307" r:id="rId24"/>
    <p:sldId id="296" r:id="rId25"/>
    <p:sldId id="297" r:id="rId26"/>
    <p:sldId id="295" r:id="rId27"/>
    <p:sldId id="292" r:id="rId28"/>
    <p:sldId id="282" r:id="rId29"/>
    <p:sldId id="293" r:id="rId30"/>
    <p:sldId id="302" r:id="rId31"/>
  </p:sldIdLst>
  <p:sldSz cx="4629150" cy="345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92"/>
    <a:srgbClr val="FFFFFF"/>
    <a:srgbClr val="3333B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9A37A-FECE-4C25-958B-C1205F8FB937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3663" y="1143000"/>
            <a:ext cx="413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AFAB6-DA66-47F1-8D75-4C3212ECE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21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1pPr>
    <a:lvl2pPr marL="231069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2pPr>
    <a:lvl3pPr marL="462138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3pPr>
    <a:lvl4pPr marL="693207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4pPr>
    <a:lvl5pPr marL="924276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5pPr>
    <a:lvl6pPr marL="1155344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6pPr>
    <a:lvl7pPr marL="1386413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7pPr>
    <a:lvl8pPr marL="1617482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8pPr>
    <a:lvl9pPr marL="1848551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186" y="566118"/>
            <a:ext cx="3934778" cy="1204301"/>
          </a:xfrm>
        </p:spPr>
        <p:txBody>
          <a:bodyPr anchor="b"/>
          <a:lstStyle>
            <a:lvl1pPr algn="ctr"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44" y="1816862"/>
            <a:ext cx="3471863" cy="835163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612" indent="0" algn="ctr">
              <a:buNone/>
              <a:defRPr sz="1009"/>
            </a:lvl2pPr>
            <a:lvl3pPr marL="461223" indent="0" algn="ctr">
              <a:buNone/>
              <a:defRPr sz="908"/>
            </a:lvl3pPr>
            <a:lvl4pPr marL="691835" indent="0" algn="ctr">
              <a:buNone/>
              <a:defRPr sz="807"/>
            </a:lvl4pPr>
            <a:lvl5pPr marL="922447" indent="0" algn="ctr">
              <a:buNone/>
              <a:defRPr sz="807"/>
            </a:lvl5pPr>
            <a:lvl6pPr marL="1153058" indent="0" algn="ctr">
              <a:buNone/>
              <a:defRPr sz="807"/>
            </a:lvl6pPr>
            <a:lvl7pPr marL="1383670" indent="0" algn="ctr">
              <a:buNone/>
              <a:defRPr sz="807"/>
            </a:lvl7pPr>
            <a:lvl8pPr marL="1614282" indent="0" algn="ctr">
              <a:buNone/>
              <a:defRPr sz="807"/>
            </a:lvl8pPr>
            <a:lvl9pPr marL="1844893" indent="0" algn="ctr">
              <a:buNone/>
              <a:defRPr sz="8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53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4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2736" y="184168"/>
            <a:ext cx="998160" cy="29314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8254" y="184168"/>
            <a:ext cx="2936617" cy="29314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69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3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43" y="862390"/>
            <a:ext cx="3992642" cy="1438915"/>
          </a:xfrm>
        </p:spPr>
        <p:txBody>
          <a:bodyPr anchor="b"/>
          <a:lstStyle>
            <a:lvl1pPr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843" y="2314918"/>
            <a:ext cx="3992642" cy="756692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/>
                </a:solidFill>
              </a:defRPr>
            </a:lvl1pPr>
            <a:lvl2pPr marL="230612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223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183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447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058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367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28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4893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66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254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3507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184169"/>
            <a:ext cx="3992642" cy="6686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858" y="847976"/>
            <a:ext cx="1958347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858" y="1263555"/>
            <a:ext cx="1958347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3507" y="847976"/>
            <a:ext cx="1967992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3507" y="1263555"/>
            <a:ext cx="1967992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94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6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69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992" y="498056"/>
            <a:ext cx="2343507" cy="2458248"/>
          </a:xfrm>
        </p:spPr>
        <p:txBody>
          <a:bodyPr/>
          <a:lstStyle>
            <a:lvl1pPr>
              <a:defRPr sz="1614"/>
            </a:lvl1pPr>
            <a:lvl2pPr>
              <a:defRPr sz="1412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67992" y="498056"/>
            <a:ext cx="2343507" cy="2458248"/>
          </a:xfrm>
        </p:spPr>
        <p:txBody>
          <a:bodyPr anchor="t"/>
          <a:lstStyle>
            <a:lvl1pPr marL="0" indent="0">
              <a:buNone/>
              <a:defRPr sz="1614"/>
            </a:lvl1pPr>
            <a:lvl2pPr marL="230612" indent="0">
              <a:buNone/>
              <a:defRPr sz="1412"/>
            </a:lvl2pPr>
            <a:lvl3pPr marL="461223" indent="0">
              <a:buNone/>
              <a:defRPr sz="1211"/>
            </a:lvl3pPr>
            <a:lvl4pPr marL="691835" indent="0">
              <a:buNone/>
              <a:defRPr sz="1009"/>
            </a:lvl4pPr>
            <a:lvl5pPr marL="922447" indent="0">
              <a:buNone/>
              <a:defRPr sz="1009"/>
            </a:lvl5pPr>
            <a:lvl6pPr marL="1153058" indent="0">
              <a:buNone/>
              <a:defRPr sz="1009"/>
            </a:lvl6pPr>
            <a:lvl7pPr marL="1383670" indent="0">
              <a:buNone/>
              <a:defRPr sz="1009"/>
            </a:lvl7pPr>
            <a:lvl8pPr marL="1614282" indent="0">
              <a:buNone/>
              <a:defRPr sz="1009"/>
            </a:lvl8pPr>
            <a:lvl9pPr marL="1844893" indent="0">
              <a:buNone/>
              <a:defRPr sz="100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36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8254" y="184169"/>
            <a:ext cx="3992642" cy="66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254" y="920842"/>
            <a:ext cx="3992642" cy="219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8254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3406" y="3206133"/>
            <a:ext cx="1562338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69337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61223" rtl="0" eaLnBrk="1" latinLnBrk="0" hangingPunct="1">
        <a:lnSpc>
          <a:spcPct val="90000"/>
        </a:lnSpc>
        <a:spcBef>
          <a:spcPct val="0"/>
        </a:spcBef>
        <a:buNone/>
        <a:defRPr sz="2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" indent="-115306" algn="l" defTabSz="461223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1pPr>
      <a:lvl2pPr marL="34591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52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141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7753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364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8976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2958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19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61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22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1835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447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058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367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28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489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shal-dupare/masters_thesis_projec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867233"/>
            <a:ext cx="4082011" cy="971043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Multi-Objective Optimization Problems </a:t>
            </a:r>
          </a:p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with Well-Conditioned Solutions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31BA315-D5C8-1321-2742-80D12E409927}"/>
              </a:ext>
            </a:extLst>
          </p:cNvPr>
          <p:cNvSpPr txBox="1"/>
          <p:nvPr/>
        </p:nvSpPr>
        <p:spPr>
          <a:xfrm>
            <a:off x="807385" y="1954312"/>
            <a:ext cx="3014377" cy="11759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lang="en-US" sz="1100" spc="-40" dirty="0">
                <a:cs typeface="Tahoma"/>
              </a:rPr>
              <a:t>Harshal Bharat </a:t>
            </a:r>
            <a:r>
              <a:rPr lang="en-US" sz="1100" spc="-40" dirty="0" err="1">
                <a:cs typeface="Tahoma"/>
              </a:rPr>
              <a:t>Dupare</a:t>
            </a:r>
            <a:endParaRPr lang="en-US" sz="1100" spc="-40" dirty="0"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sz="1100" spc="-25" dirty="0">
                <a:cs typeface="Tahoma"/>
              </a:rPr>
              <a:t>18MA200</a:t>
            </a:r>
            <a:r>
              <a:rPr lang="en-US" sz="1100" spc="-25" dirty="0">
                <a:cs typeface="Tahoma"/>
              </a:rPr>
              <a:t>15</a:t>
            </a:r>
            <a:endParaRPr sz="1100" dirty="0"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cs typeface="Tahoma"/>
            </a:endParaRPr>
          </a:p>
          <a:p>
            <a:pPr marL="20955" algn="ctr">
              <a:lnSpc>
                <a:spcPts val="1200"/>
              </a:lnSpc>
            </a:pPr>
            <a:r>
              <a:rPr lang="en-IN" sz="800" i="1" spc="-60" dirty="0">
                <a:cs typeface="Arial"/>
              </a:rPr>
              <a:t>Supervised</a:t>
            </a:r>
            <a:r>
              <a:rPr lang="en-IN" sz="800" i="1" spc="10" dirty="0">
                <a:cs typeface="Arial"/>
              </a:rPr>
              <a:t> </a:t>
            </a:r>
            <a:r>
              <a:rPr lang="en-IN" sz="800" i="1" spc="-60" dirty="0">
                <a:cs typeface="Arial"/>
              </a:rPr>
              <a:t>by</a:t>
            </a:r>
            <a:endParaRPr lang="en-IN" sz="800" dirty="0">
              <a:cs typeface="Arial"/>
            </a:endParaRP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5" dirty="0">
                <a:cs typeface="Tahoma"/>
              </a:rPr>
              <a:t>Dr.</a:t>
            </a:r>
            <a:r>
              <a:rPr sz="1100" dirty="0">
                <a:cs typeface="Tahoma"/>
              </a:rPr>
              <a:t> </a:t>
            </a:r>
            <a:r>
              <a:rPr lang="en-IN" sz="1100" spc="-20" dirty="0">
                <a:cs typeface="Tahoma"/>
              </a:rPr>
              <a:t>Geetanjali Panda</a:t>
            </a: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35" dirty="0">
                <a:cs typeface="Tahoma"/>
              </a:rPr>
              <a:t>Department</a:t>
            </a:r>
            <a:r>
              <a:rPr sz="1100" spc="5" dirty="0">
                <a:cs typeface="Tahoma"/>
              </a:rPr>
              <a:t> </a:t>
            </a:r>
            <a:r>
              <a:rPr sz="1100" spc="-30" dirty="0">
                <a:cs typeface="Tahoma"/>
              </a:rPr>
              <a:t>of</a:t>
            </a:r>
            <a:r>
              <a:rPr sz="1100" dirty="0">
                <a:cs typeface="Tahoma"/>
              </a:rPr>
              <a:t> </a:t>
            </a:r>
            <a:r>
              <a:rPr sz="1100" spc="-20" dirty="0">
                <a:cs typeface="Tahoma"/>
              </a:rPr>
              <a:t>Mathematics</a:t>
            </a:r>
            <a:endParaRPr sz="1100" dirty="0"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spc="-50" dirty="0">
                <a:cs typeface="Tahoma"/>
              </a:rPr>
              <a:t>Indian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Institute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of</a:t>
            </a:r>
            <a:r>
              <a:rPr sz="1100" spc="5" dirty="0">
                <a:cs typeface="Tahoma"/>
              </a:rPr>
              <a:t> </a:t>
            </a:r>
            <a:r>
              <a:rPr sz="1100" spc="-50" dirty="0">
                <a:cs typeface="Tahoma"/>
              </a:rPr>
              <a:t>Technology,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Kharagpur</a:t>
            </a:r>
            <a:endParaRPr sz="11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616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Questions on </a:t>
              </a:r>
              <a:r>
                <a:rPr lang="en-US" dirty="0" err="1">
                  <a:latin typeface="+mj-lt"/>
                </a:rPr>
                <a:t>cond-fMOOP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211F99-837F-7A15-5D4F-1336FACD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7" y="1137078"/>
            <a:ext cx="3766866" cy="912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FF3CA41-DA0C-9372-1355-90F37BF6E0B0}"/>
              </a:ext>
            </a:extLst>
          </p:cNvPr>
          <p:cNvGrpSpPr/>
          <p:nvPr/>
        </p:nvGrpSpPr>
        <p:grpSpPr>
          <a:xfrm>
            <a:off x="401317" y="2253183"/>
            <a:ext cx="1189194" cy="799814"/>
            <a:chOff x="184776" y="2322084"/>
            <a:chExt cx="1189194" cy="7998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CC09D7-A4C1-2D8E-A76C-AE1A560826AE}"/>
                </a:ext>
              </a:extLst>
            </p:cNvPr>
            <p:cNvGrpSpPr/>
            <p:nvPr/>
          </p:nvGrpSpPr>
          <p:grpSpPr>
            <a:xfrm>
              <a:off x="184776" y="2322084"/>
              <a:ext cx="1189194" cy="559063"/>
              <a:chOff x="142136" y="2308984"/>
              <a:chExt cx="1189194" cy="55906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173470B-F71A-00F3-6BCC-F074747F6043}"/>
                  </a:ext>
                </a:extLst>
              </p:cNvPr>
              <p:cNvSpPr/>
              <p:nvPr/>
            </p:nvSpPr>
            <p:spPr>
              <a:xfrm>
                <a:off x="142136" y="2308984"/>
                <a:ext cx="1189194" cy="559063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600" dirty="0" err="1">
                    <a:solidFill>
                      <a:schemeClr val="tx1"/>
                    </a:solidFill>
                  </a:rPr>
                  <a:t>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6D36680-9EC8-54FB-9A6E-6CB334382431}"/>
                  </a:ext>
                </a:extLst>
              </p:cNvPr>
              <p:cNvSpPr/>
              <p:nvPr/>
            </p:nvSpPr>
            <p:spPr>
              <a:xfrm>
                <a:off x="578016" y="2426628"/>
                <a:ext cx="635658" cy="338670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err="1">
                    <a:solidFill>
                      <a:schemeClr val="tx1"/>
                    </a:solidFill>
                  </a:rPr>
                  <a:t>cond-fMOOP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E81BB-1737-48EC-9889-5F1B716EE459}"/>
                </a:ext>
              </a:extLst>
            </p:cNvPr>
            <p:cNvSpPr txBox="1"/>
            <p:nvPr/>
          </p:nvSpPr>
          <p:spPr>
            <a:xfrm>
              <a:off x="184776" y="2921843"/>
              <a:ext cx="11891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Knowing the difference</a:t>
              </a:r>
              <a:endParaRPr lang="en-IN" sz="7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/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0" dirty="0"/>
                  <a:t>It may not be possible </a:t>
                </a:r>
                <a:r>
                  <a:rPr lang="en-US" sz="700" dirty="0"/>
                  <a:t>to make 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700" dirty="0"/>
                  <a:t> arbitrary small</a:t>
                </a:r>
                <a:endParaRPr lang="en-IN" sz="7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9BC0B-A194-75D0-6A2D-DA74A5ADE35D}"/>
              </a:ext>
            </a:extLst>
          </p:cNvPr>
          <p:cNvGrpSpPr/>
          <p:nvPr/>
        </p:nvGrpSpPr>
        <p:grpSpPr>
          <a:xfrm>
            <a:off x="2758819" y="2207898"/>
            <a:ext cx="1426085" cy="645044"/>
            <a:chOff x="2852960" y="2281964"/>
            <a:chExt cx="1426085" cy="645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76A24A7-0BE2-0202-FD90-DD4B9C63A776}"/>
                </a:ext>
              </a:extLst>
            </p:cNvPr>
            <p:cNvSpPr/>
            <p:nvPr/>
          </p:nvSpPr>
          <p:spPr>
            <a:xfrm>
              <a:off x="3089851" y="2367945"/>
              <a:ext cx="1189194" cy="559063"/>
            </a:xfrm>
            <a:prstGeom prst="round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chemeClr val="tx1"/>
                  </a:solidFill>
                </a:rPr>
                <a:t>fMOOP</a:t>
              </a:r>
              <a:endParaRPr lang="en-IN" sz="600" dirty="0">
                <a:solidFill>
                  <a:schemeClr val="tx1"/>
                </a:solidFill>
              </a:endParaRP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2101D9C-E19B-4885-CF79-7ABEF42486BD}"/>
                </a:ext>
              </a:extLst>
            </p:cNvPr>
            <p:cNvSpPr/>
            <p:nvPr/>
          </p:nvSpPr>
          <p:spPr>
            <a:xfrm>
              <a:off x="3316477" y="255368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5D1DA5-1301-B2C3-59DB-008320172835}"/>
                </a:ext>
              </a:extLst>
            </p:cNvPr>
            <p:cNvSpPr/>
            <p:nvPr/>
          </p:nvSpPr>
          <p:spPr>
            <a:xfrm>
              <a:off x="2852960" y="2281964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1ECD42A-0D43-DB97-ECF7-EA7E1D6610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70960" y="2342620"/>
              <a:ext cx="432789" cy="25899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1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Observations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00F4DF-B9E9-1931-4C2B-FFE73E0650FB}"/>
              </a:ext>
            </a:extLst>
          </p:cNvPr>
          <p:cNvGrpSpPr/>
          <p:nvPr/>
        </p:nvGrpSpPr>
        <p:grpSpPr>
          <a:xfrm>
            <a:off x="1960806" y="1088116"/>
            <a:ext cx="1180086" cy="1024953"/>
            <a:chOff x="1918818" y="979222"/>
            <a:chExt cx="1180086" cy="10249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94A847-2564-CAA3-9B30-85B45C9D3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818" y="979222"/>
              <a:ext cx="924172" cy="220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2DDD58-500E-A608-817B-5ABC9FC8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30" y="1221539"/>
              <a:ext cx="883947" cy="2284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09702D-87F3-B92B-5DDF-450AC792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8930" y="1798889"/>
              <a:ext cx="1159974" cy="205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3A8A68-1A16-F6A1-3710-B1090D0F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8930" y="1549134"/>
              <a:ext cx="1112649" cy="2209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F954B-B5B9-304B-53B3-02E342ABF5C1}"/>
              </a:ext>
            </a:extLst>
          </p:cNvPr>
          <p:cNvGrpSpPr/>
          <p:nvPr/>
        </p:nvGrpSpPr>
        <p:grpSpPr>
          <a:xfrm>
            <a:off x="120436" y="1024116"/>
            <a:ext cx="1717839" cy="2209966"/>
            <a:chOff x="44631" y="931923"/>
            <a:chExt cx="1717839" cy="22099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DF1255-073F-63C3-8FC0-57E8C5945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46" y="1136030"/>
              <a:ext cx="1386078" cy="2639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06BD65-204E-BD11-7FA4-16CD2AA5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395" y="958605"/>
              <a:ext cx="1211579" cy="1817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601527-7CBC-9E6C-AF68-22CF414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16" y="1376383"/>
              <a:ext cx="1614767" cy="745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EE98F3-571B-8EB8-D457-99FBFAC3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16" y="2159040"/>
              <a:ext cx="1614767" cy="92193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885954-8E78-E7DB-5A48-ABE4E95C3287}"/>
                </a:ext>
              </a:extLst>
            </p:cNvPr>
            <p:cNvSpPr/>
            <p:nvPr/>
          </p:nvSpPr>
          <p:spPr>
            <a:xfrm>
              <a:off x="44631" y="931923"/>
              <a:ext cx="1717839" cy="220996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CE563-45FE-FA07-D4EC-6E347F8DE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326" y="1037546"/>
            <a:ext cx="1351388" cy="782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BFFCD-0BE7-E6E9-699D-2043CB83D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7556" y="1867664"/>
            <a:ext cx="1159974" cy="2813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3EAB97-E9C0-9529-9119-04C9B3E84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6406" y="2241883"/>
            <a:ext cx="1453048" cy="873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A8C61-7454-5EAE-6900-C9B41B888A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9040" y="2561727"/>
            <a:ext cx="497520" cy="2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D5A1CF-1599-60D9-7FBC-493B39BB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" y="2060466"/>
            <a:ext cx="2127429" cy="107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AE009-0369-8F87-BB1A-1E1663D0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4" y="1020727"/>
            <a:ext cx="2136083" cy="97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08CB-4147-B347-CE6A-7A5E3C95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82" y="934661"/>
            <a:ext cx="2127429" cy="927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62C0B1-CF58-F044-3C1F-6BCD1667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860" y="1861867"/>
            <a:ext cx="2127429" cy="14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5CFFD-6F43-D316-3702-5F1EDD22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" y="1044813"/>
            <a:ext cx="2179562" cy="2051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782725-C49E-1F4F-AB09-111FCC57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04" y="1044813"/>
            <a:ext cx="2283344" cy="20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068D0-834A-3D07-9165-B8DFDF9B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5" y="1089423"/>
            <a:ext cx="3349641" cy="20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510A66-E072-EB40-4890-3C278408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996899"/>
            <a:ext cx="2751937" cy="2232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54DF54-6A72-E3A7-F40D-CB390408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86" y="1517203"/>
            <a:ext cx="1572517" cy="655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DB1FC3-87F1-4DBA-E2B0-08826A63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06" y="2172913"/>
            <a:ext cx="1529875" cy="5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Data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4952C7B-E597-3484-C097-3DD783B6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" y="2193306"/>
            <a:ext cx="1370493" cy="827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E48B1F-DF30-CB6D-B541-343519CC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01" y="1156032"/>
            <a:ext cx="3117970" cy="1864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BEF525-3534-2531-8AB2-3DE05E9E2194}"/>
              </a:ext>
            </a:extLst>
          </p:cNvPr>
          <p:cNvSpPr txBox="1"/>
          <p:nvPr/>
        </p:nvSpPr>
        <p:spPr>
          <a:xfrm>
            <a:off x="99308" y="1919794"/>
            <a:ext cx="1370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/>
              <a:t>Data Source: </a:t>
            </a:r>
            <a:r>
              <a:rPr lang="en-US" sz="500" i="1" dirty="0" err="1"/>
              <a:t>Qube</a:t>
            </a:r>
            <a:r>
              <a:rPr lang="en-US" sz="500" i="1" dirty="0"/>
              <a:t> Research &amp; Technologies (QRT) on the Challenge Data site.</a:t>
            </a:r>
            <a:endParaRPr lang="en-IN" sz="5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3B174-5109-8A09-6E4C-9E46EE9967A8}"/>
              </a:ext>
            </a:extLst>
          </p:cNvPr>
          <p:cNvSpPr txBox="1"/>
          <p:nvPr/>
        </p:nvSpPr>
        <p:spPr>
          <a:xfrm>
            <a:off x="223214" y="1221331"/>
            <a:ext cx="112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series returns data</a:t>
            </a:r>
          </a:p>
          <a:p>
            <a:r>
              <a:rPr lang="en-US" sz="700" dirty="0"/>
              <a:t>For 50 time series</a:t>
            </a:r>
          </a:p>
          <a:p>
            <a:r>
              <a:rPr lang="en-US" sz="700" dirty="0"/>
              <a:t>For 755 days</a:t>
            </a:r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314008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E5B95C-E5C5-5312-AC99-5CA891B4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" y="956099"/>
            <a:ext cx="2305473" cy="2313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B00F7-33CB-DA79-0D70-7AC7FF0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7" y="1195782"/>
            <a:ext cx="2358053" cy="17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6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BD2A7E-1E64-4E9C-BB3A-72BC6279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" y="1088371"/>
            <a:ext cx="2185469" cy="2010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B50211-603E-19C4-F063-5E8E8E5B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2" y="1293335"/>
            <a:ext cx="2321660" cy="16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8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3789654-6F1E-C33B-2591-90B2018BB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" y="1073119"/>
            <a:ext cx="2286343" cy="2079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D35ADC-9AAA-C740-5828-C644B0272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9" y="1283400"/>
            <a:ext cx="2289909" cy="16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9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Table of Contents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6CC3EB-AA21-B770-277A-AD217964681E}"/>
              </a:ext>
            </a:extLst>
          </p:cNvPr>
          <p:cNvSpPr txBox="1"/>
          <p:nvPr/>
        </p:nvSpPr>
        <p:spPr>
          <a:xfrm>
            <a:off x="194252" y="1156032"/>
            <a:ext cx="4145595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Motivation and Definition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Literature Review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Addressing </a:t>
            </a:r>
            <a:r>
              <a:rPr lang="en-US" sz="1600" dirty="0" err="1">
                <a:latin typeface="+mj-lt"/>
              </a:rPr>
              <a:t>cond-fMOOP</a:t>
            </a:r>
            <a:endParaRPr lang="en-US" sz="1600" dirty="0">
              <a:latin typeface="+mj-lt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Observations and Methodology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Experimental Results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Conclusion and Future Work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148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4C6F4-7B3A-C72A-471F-B1B3DF7F1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797"/>
            <a:ext cx="2345521" cy="21028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8CAF0F-620B-BF76-ED4B-FB9294DD5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1" y="1301873"/>
            <a:ext cx="2271350" cy="16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0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219398F-EA0A-7412-C9B7-7A039ADE9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8084"/>
            <a:ext cx="2362772" cy="2146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455-61FE-9239-1BD9-E333BC1DD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265066"/>
            <a:ext cx="2262514" cy="1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1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8F7FF92-0FB5-EDA4-A493-6504B6D6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" y="1099177"/>
            <a:ext cx="2258743" cy="2027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8145BB-F8DC-51B9-F3D4-6E7A6CE9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83" y="1275136"/>
            <a:ext cx="2347138" cy="16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BFF13D4-55D2-CFB2-4520-BE09E31F3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" y="1096346"/>
            <a:ext cx="2215885" cy="2005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2C8316-5897-B430-F4C9-8AE03840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24" y="1279213"/>
            <a:ext cx="2244729" cy="16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1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81189-1B5F-6218-E4B9-C8C73AAE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4" y="1156032"/>
            <a:ext cx="2275083" cy="17063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DD4E6A-0E97-D418-C86B-4F6BEB868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10" y="1156032"/>
            <a:ext cx="2275083" cy="17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90843-565A-A920-28EC-CE1F5580A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6" y="989854"/>
            <a:ext cx="3020511" cy="22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 </a:t>
              </a:r>
              <a:r>
                <a:rPr lang="en-US" sz="1000" dirty="0">
                  <a:latin typeface="+mj-lt"/>
                </a:rPr>
                <a:t>(Backup)</a:t>
              </a:r>
              <a:endParaRPr lang="en-IN" sz="1000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EB4CB9-E6EA-761F-A0EF-1951860855C4}"/>
              </a:ext>
            </a:extLst>
          </p:cNvPr>
          <p:cNvGrpSpPr/>
          <p:nvPr/>
        </p:nvGrpSpPr>
        <p:grpSpPr>
          <a:xfrm>
            <a:off x="67780" y="1061971"/>
            <a:ext cx="4404725" cy="2150273"/>
            <a:chOff x="63043" y="1038283"/>
            <a:chExt cx="3008773" cy="17724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D32EC1-D7A8-AB90-29CA-32829B65BA0C}"/>
                </a:ext>
              </a:extLst>
            </p:cNvPr>
            <p:cNvGrpSpPr/>
            <p:nvPr/>
          </p:nvGrpSpPr>
          <p:grpSpPr>
            <a:xfrm>
              <a:off x="63043" y="1038283"/>
              <a:ext cx="3008773" cy="560463"/>
              <a:chOff x="63043" y="1038283"/>
              <a:chExt cx="3008773" cy="56046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C0B4F2-2A69-0EF8-F874-312ABFF46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62" y="1038284"/>
                <a:ext cx="732912" cy="56046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6472DDF-6265-517A-6E45-BCC6431C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904" y="1038283"/>
                <a:ext cx="732912" cy="56046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2ED07BA-7054-EA92-3E7A-9D0FA62E4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038285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4438E55-1641-7956-0DEA-B6951F98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0283" y="1038284"/>
                <a:ext cx="732912" cy="56046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E5620E-1FCF-D92B-3FD2-EDC2397D72A9}"/>
                </a:ext>
              </a:extLst>
            </p:cNvPr>
            <p:cNvGrpSpPr/>
            <p:nvPr/>
          </p:nvGrpSpPr>
          <p:grpSpPr>
            <a:xfrm>
              <a:off x="63043" y="1641269"/>
              <a:ext cx="2983063" cy="560461"/>
              <a:chOff x="63043" y="1619289"/>
              <a:chExt cx="2983063" cy="56046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80572B-6CBD-7EE2-A6C1-8E92E6122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619289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EA8AA8E-9F43-1739-ACCA-5DBA020B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93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A453D3-D85B-A7ED-CA4C-E1E6157AF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3144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89357AC-D7DA-B412-343F-49A9072B0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5" y="1619289"/>
                <a:ext cx="732911" cy="560461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0F54CF-9673-A1A4-9ADB-355687B2C585}"/>
                </a:ext>
              </a:extLst>
            </p:cNvPr>
            <p:cNvGrpSpPr/>
            <p:nvPr/>
          </p:nvGrpSpPr>
          <p:grpSpPr>
            <a:xfrm>
              <a:off x="63043" y="2244252"/>
              <a:ext cx="2983063" cy="566448"/>
              <a:chOff x="63043" y="2244252"/>
              <a:chExt cx="2983063" cy="5664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51C4023-163F-22F6-55CD-EF01E496F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CC9B173-73CF-CEC2-6270-FC504813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48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05A9B39-FC9D-C3CC-1505-4BE7683F5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923" y="2244252"/>
                <a:ext cx="740740" cy="56644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6CEBD70-0841-2444-4329-13BA6886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4" y="2244252"/>
                <a:ext cx="732912" cy="5604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54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Table and Discussion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3C8A6F-2FF0-790C-5408-7760FFFC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9" y="1201453"/>
            <a:ext cx="3456217" cy="1823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E50CF-6B08-A839-6BC5-56FB56A09D74}"/>
              </a:ext>
            </a:extLst>
          </p:cNvPr>
          <p:cNvSpPr txBox="1"/>
          <p:nvPr/>
        </p:nvSpPr>
        <p:spPr>
          <a:xfrm>
            <a:off x="3577057" y="1376752"/>
            <a:ext cx="1052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max achieved in 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not 50% for some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low std is better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EA methods</a:t>
            </a:r>
          </a:p>
          <a:p>
            <a:r>
              <a:rPr lang="en-US" sz="7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latter decimals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smaller: cause R?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DOI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432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Conclusion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/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Defined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Reviewed various methods to solve MOOP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Applications of this formulation for Neural Networks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Formulated critical question about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Relations between </a:t>
                </a:r>
                <a:r>
                  <a:rPr lang="en-US" sz="1000" dirty="0" err="1"/>
                  <a:t>cond-fMOOP</a:t>
                </a:r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000" dirty="0"/>
                  <a:t> regularization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Observed properties of original problem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Used them to extend various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Implemented those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Derived Insights from those results 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Noted the advantages of using the Derived Properties.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024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Future Works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6FDA74-B2F9-8D85-604A-116FC7EC6716}"/>
              </a:ext>
            </a:extLst>
          </p:cNvPr>
          <p:cNvSpPr txBox="1"/>
          <p:nvPr/>
        </p:nvSpPr>
        <p:spPr>
          <a:xfrm>
            <a:off x="192029" y="1349425"/>
            <a:ext cx="424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Studies to determine problems in the </a:t>
            </a:r>
            <a:r>
              <a:rPr lang="en-US" sz="1000" dirty="0" err="1"/>
              <a:t>cond-fMOOP</a:t>
            </a:r>
            <a:r>
              <a:rPr lang="en-US" sz="1000" dirty="0"/>
              <a:t> category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Develop a class of methods to address the </a:t>
            </a:r>
            <a:r>
              <a:rPr lang="en-US" sz="1000" dirty="0" err="1"/>
              <a:t>cond-fMOOP</a:t>
            </a:r>
            <a:r>
              <a:rPr lang="en-US" sz="1000" dirty="0"/>
              <a:t> problem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Address any of the three critical questions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properties formulations of the loss and reward functions to optimize computation of solutions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potential applications of the presented methods beyond the Linear Factor Model problem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39924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Motivating Problem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451E9B-B141-1DE2-A2E5-4BD1E8E6C59F}"/>
              </a:ext>
            </a:extLst>
          </p:cNvPr>
          <p:cNvGrpSpPr/>
          <p:nvPr/>
        </p:nvGrpSpPr>
        <p:grpSpPr>
          <a:xfrm>
            <a:off x="2550698" y="1043870"/>
            <a:ext cx="1388183" cy="547731"/>
            <a:chOff x="219688" y="2296809"/>
            <a:chExt cx="1608482" cy="609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7D7B2A-AB35-3965-8D84-7506E1F7F09F}"/>
                </a:ext>
              </a:extLst>
            </p:cNvPr>
            <p:cNvSpPr/>
            <p:nvPr/>
          </p:nvSpPr>
          <p:spPr>
            <a:xfrm>
              <a:off x="219688" y="2296809"/>
              <a:ext cx="1608482" cy="58433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8790BD-E005-3F57-BAF4-0D6DDFC6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33" y="2372402"/>
              <a:ext cx="1496548" cy="53420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softEdge rad="112500"/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5B34C1-67CD-B87C-ACF8-23DE91BB52EB}"/>
              </a:ext>
            </a:extLst>
          </p:cNvPr>
          <p:cNvGrpSpPr/>
          <p:nvPr/>
        </p:nvGrpSpPr>
        <p:grpSpPr>
          <a:xfrm>
            <a:off x="62200" y="999939"/>
            <a:ext cx="1850057" cy="2226261"/>
            <a:chOff x="115182" y="1030962"/>
            <a:chExt cx="1850057" cy="2226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CEB3BE-B138-20CC-CAF3-0B3BD857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82" y="1297749"/>
              <a:ext cx="1850057" cy="124742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CACB55-9412-206F-ABF4-6B08A6E57E07}"/>
                </a:ext>
              </a:extLst>
            </p:cNvPr>
            <p:cNvGrpSpPr/>
            <p:nvPr/>
          </p:nvGrpSpPr>
          <p:grpSpPr>
            <a:xfrm>
              <a:off x="204576" y="1030962"/>
              <a:ext cx="1551068" cy="2226261"/>
              <a:chOff x="319187" y="976266"/>
              <a:chExt cx="1551068" cy="22262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0D67102-8182-F921-7C1E-F0F95C2C0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87" y="2429677"/>
                <a:ext cx="1551068" cy="77285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18E566C-351D-DFE8-C236-24A9DF358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187" y="976266"/>
                <a:ext cx="1539789" cy="32690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27C72EA-3EA7-DD0C-3910-18724050C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133" y="1729581"/>
            <a:ext cx="2551038" cy="46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F64E28-D6D8-5E7E-2D6D-3CCABAEC6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95" y="2320674"/>
            <a:ext cx="2773587" cy="4369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858E3D-F2EE-F37A-F1F0-C8974BAA1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133" y="2806198"/>
            <a:ext cx="2520356" cy="376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110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1298375"/>
            <a:ext cx="4082011" cy="966305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3000" spc="-35" dirty="0">
                <a:solidFill>
                  <a:srgbClr val="FFFFFF"/>
                </a:solidFill>
                <a:latin typeface="+mj-lt"/>
                <a:cs typeface="Tahoma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EC0D0-1195-0D4B-5E36-B3DED2A106E9}"/>
              </a:ext>
            </a:extLst>
          </p:cNvPr>
          <p:cNvSpPr txBox="1"/>
          <p:nvPr/>
        </p:nvSpPr>
        <p:spPr>
          <a:xfrm>
            <a:off x="308105" y="2377449"/>
            <a:ext cx="401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j-lt"/>
              </a:rPr>
              <a:t>You can find all the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00" dirty="0">
                <a:latin typeface="+mj-lt"/>
              </a:rPr>
              <a:t>Report LaTeX files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00" dirty="0">
                <a:latin typeface="+mj-lt"/>
              </a:rPr>
              <a:t>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00" dirty="0">
                <a:latin typeface="+mj-lt"/>
              </a:rPr>
              <a:t>Python Code</a:t>
            </a:r>
          </a:p>
          <a:p>
            <a:endParaRPr lang="en-US" sz="600" dirty="0">
              <a:latin typeface="+mj-lt"/>
            </a:endParaRPr>
          </a:p>
          <a:p>
            <a:r>
              <a:rPr lang="en-US" sz="600" dirty="0">
                <a:latin typeface="+mj-lt"/>
              </a:rPr>
              <a:t>On my </a:t>
            </a:r>
            <a:r>
              <a:rPr lang="en-US" sz="600" dirty="0" err="1">
                <a:latin typeface="+mj-lt"/>
              </a:rPr>
              <a:t>github</a:t>
            </a:r>
            <a:endParaRPr lang="en-US" sz="600" dirty="0">
              <a:latin typeface="+mj-lt"/>
            </a:endParaRPr>
          </a:p>
          <a:p>
            <a:r>
              <a:rPr lang="en-US" sz="600" dirty="0">
                <a:latin typeface="+mj-lt"/>
              </a:rPr>
              <a:t>Link: </a:t>
            </a:r>
            <a:r>
              <a:rPr lang="en-US" sz="600" dirty="0">
                <a:latin typeface="+mj-lt"/>
                <a:hlinkClick r:id="rId2"/>
              </a:rPr>
              <a:t>harshal-</a:t>
            </a:r>
            <a:r>
              <a:rPr lang="en-US" sz="600" dirty="0" err="1">
                <a:latin typeface="+mj-lt"/>
                <a:hlinkClick r:id="rId2"/>
              </a:rPr>
              <a:t>dupare</a:t>
            </a:r>
            <a:r>
              <a:rPr lang="en-US" sz="600" dirty="0">
                <a:latin typeface="+mj-lt"/>
                <a:hlinkClick r:id="rId2"/>
              </a:rPr>
              <a:t>/</a:t>
            </a:r>
            <a:r>
              <a:rPr lang="en-US" sz="600" dirty="0" err="1">
                <a:latin typeface="+mj-lt"/>
                <a:hlinkClick r:id="rId2"/>
              </a:rPr>
              <a:t>masters_thesis_project</a:t>
            </a:r>
            <a:r>
              <a:rPr lang="en-US" sz="600" dirty="0">
                <a:latin typeface="+mj-lt"/>
                <a:hlinkClick r:id="rId2"/>
              </a:rPr>
              <a:t>: Masters Thesis Project, Mathematics Department, IIT Kharagpur (github.com)</a:t>
            </a:r>
            <a:endParaRPr lang="en-US" sz="600" dirty="0">
              <a:latin typeface="+mj-lt"/>
            </a:endParaRPr>
          </a:p>
          <a:p>
            <a:r>
              <a:rPr lang="en-US" sz="600" dirty="0">
                <a:latin typeface="+mj-lt"/>
              </a:rPr>
              <a:t>Url: https://github.com/harshal-dupare/masters_thesis_project</a:t>
            </a:r>
            <a:endParaRPr lang="en-IN" sz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957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Definitions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FCE997-BC6C-6286-9727-5D944AC0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7" y="1056776"/>
            <a:ext cx="3461799" cy="20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Generalization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ED77DC-B804-6E6E-5D6D-09A4BE14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94" y="1203410"/>
            <a:ext cx="1045195" cy="16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BB701-303F-9F48-087B-9087AD8D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" y="1075482"/>
            <a:ext cx="3412151" cy="19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Other Applications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BF09A8-81E3-4326-E752-C3AF561D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0" y="1482941"/>
            <a:ext cx="1798094" cy="12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C44BEB-496E-C8D4-3E21-2B104013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68" y="1021005"/>
            <a:ext cx="2063274" cy="19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9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Multi-Objective Optimization Methods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F53055-3C0E-CE11-ECCC-B2071EA98D06}"/>
              </a:ext>
            </a:extLst>
          </p:cNvPr>
          <p:cNvGrpSpPr/>
          <p:nvPr/>
        </p:nvGrpSpPr>
        <p:grpSpPr>
          <a:xfrm>
            <a:off x="328294" y="1838970"/>
            <a:ext cx="3910209" cy="1294300"/>
            <a:chOff x="460728" y="1829669"/>
            <a:chExt cx="3910209" cy="12943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652D909-EF12-DC3A-8B81-377485D66F48}"/>
                </a:ext>
              </a:extLst>
            </p:cNvPr>
            <p:cNvGrpSpPr/>
            <p:nvPr/>
          </p:nvGrpSpPr>
          <p:grpSpPr>
            <a:xfrm>
              <a:off x="460728" y="1829670"/>
              <a:ext cx="1393115" cy="597838"/>
              <a:chOff x="412825" y="1898722"/>
              <a:chExt cx="1393115" cy="59783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59356BB-519E-78CE-7887-70023CACE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468" y="1903926"/>
                <a:ext cx="1257827" cy="21623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33F326-A471-26AE-92D2-5147D25B0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56" y="2150318"/>
                <a:ext cx="687745" cy="292737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E7419A3-9818-4761-09DC-EC0B479C905A}"/>
                  </a:ext>
                </a:extLst>
              </p:cNvPr>
              <p:cNvSpPr/>
              <p:nvPr/>
            </p:nvSpPr>
            <p:spPr>
              <a:xfrm>
                <a:off x="412825" y="1898722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84C3CC-283F-4238-43AC-31DB1E245E76}"/>
                  </a:ext>
                </a:extLst>
              </p:cNvPr>
              <p:cNvSpPr/>
              <p:nvPr/>
            </p:nvSpPr>
            <p:spPr>
              <a:xfrm>
                <a:off x="721020" y="2139370"/>
                <a:ext cx="708659" cy="29273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0A0B40-02A8-FB45-CDAC-FCDF7C0A73A3}"/>
                </a:ext>
              </a:extLst>
            </p:cNvPr>
            <p:cNvGrpSpPr/>
            <p:nvPr/>
          </p:nvGrpSpPr>
          <p:grpSpPr>
            <a:xfrm>
              <a:off x="460728" y="2526131"/>
              <a:ext cx="1393115" cy="597838"/>
              <a:chOff x="333767" y="2528397"/>
              <a:chExt cx="1393115" cy="597838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1807400-E443-1F68-CBF3-6B66EB971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880" y="2811714"/>
                <a:ext cx="960540" cy="18514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3370972-C4D0-DE0C-800E-4B7003964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099" y="2562540"/>
                <a:ext cx="968926" cy="20775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6BA566-5325-BAE4-AF30-0B9F94EB28DD}"/>
                  </a:ext>
                </a:extLst>
              </p:cNvPr>
              <p:cNvSpPr/>
              <p:nvPr/>
            </p:nvSpPr>
            <p:spPr>
              <a:xfrm>
                <a:off x="333767" y="2528397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9F0F1B-E0CE-0F39-8567-7FEFC9B4284F}"/>
                  </a:ext>
                </a:extLst>
              </p:cNvPr>
              <p:cNvSpPr/>
              <p:nvPr/>
            </p:nvSpPr>
            <p:spPr>
              <a:xfrm>
                <a:off x="509697" y="2789533"/>
                <a:ext cx="1006683" cy="25084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B387E4-7913-11C9-A5E0-AAD19719394A}"/>
                </a:ext>
              </a:extLst>
            </p:cNvPr>
            <p:cNvGrpSpPr/>
            <p:nvPr/>
          </p:nvGrpSpPr>
          <p:grpSpPr>
            <a:xfrm>
              <a:off x="1928612" y="1829669"/>
              <a:ext cx="2442325" cy="1294300"/>
              <a:chOff x="1928612" y="1829669"/>
              <a:chExt cx="2442325" cy="1294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449DC38-5D53-34BD-D5D9-8D26B1BB9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4774" y="2774742"/>
                <a:ext cx="1239741" cy="13794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3EF30D5-8D8F-5FE3-9943-EC86E2E73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5696" y="2169650"/>
                <a:ext cx="1602422" cy="25728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1D38033-6150-1765-3AF1-630211D19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4658" y="1832459"/>
                <a:ext cx="1462255" cy="255287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CB808A7-782C-25F1-2BEA-41D4F1953269}"/>
                  </a:ext>
                </a:extLst>
              </p:cNvPr>
              <p:cNvSpPr/>
              <p:nvPr/>
            </p:nvSpPr>
            <p:spPr>
              <a:xfrm>
                <a:off x="1928612" y="1829669"/>
                <a:ext cx="2442325" cy="12943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521E79-4AD3-B86B-4C9C-912E0885DBF3}"/>
                  </a:ext>
                </a:extLst>
              </p:cNvPr>
              <p:cNvSpPr/>
              <p:nvPr/>
            </p:nvSpPr>
            <p:spPr>
              <a:xfrm>
                <a:off x="2029773" y="2128533"/>
                <a:ext cx="2234268" cy="90958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FEF58E8-44CA-AF90-8C5F-10E786A84175}"/>
                  </a:ext>
                </a:extLst>
              </p:cNvPr>
              <p:cNvGrpSpPr/>
              <p:nvPr/>
            </p:nvGrpSpPr>
            <p:grpSpPr>
              <a:xfrm>
                <a:off x="2137026" y="2471387"/>
                <a:ext cx="2029889" cy="168954"/>
                <a:chOff x="2137026" y="2471387"/>
                <a:chExt cx="2029889" cy="168954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10AD856-B1B5-4F27-642E-B560971AA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8495" y="2487540"/>
                  <a:ext cx="1916446" cy="152800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05EF973-2150-7AE4-0D37-10A22A210DC0}"/>
                    </a:ext>
                  </a:extLst>
                </p:cNvPr>
                <p:cNvSpPr/>
                <p:nvPr/>
              </p:nvSpPr>
              <p:spPr>
                <a:xfrm>
                  <a:off x="2137026" y="2471387"/>
                  <a:ext cx="2029889" cy="16895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A14A8-1B60-04FA-9D4A-1899B8BB5001}"/>
                  </a:ext>
                </a:extLst>
              </p:cNvPr>
              <p:cNvSpPr/>
              <p:nvPr/>
            </p:nvSpPr>
            <p:spPr>
              <a:xfrm>
                <a:off x="2463668" y="2766587"/>
                <a:ext cx="1484450" cy="16895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A997B86-03FF-3412-3041-5AA0491AD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51" y="1354207"/>
            <a:ext cx="4012952" cy="4170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7501804-7901-9C35-04D1-46244C482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283" y="964620"/>
            <a:ext cx="4098233" cy="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Findings on Condition Number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7947B0-6F92-78D2-FAD9-7F45EA29CDCE}"/>
              </a:ext>
            </a:extLst>
          </p:cNvPr>
          <p:cNvSpPr txBox="1"/>
          <p:nvPr/>
        </p:nvSpPr>
        <p:spPr>
          <a:xfrm>
            <a:off x="38865" y="3074994"/>
            <a:ext cx="459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u="none" strike="noStrike" dirty="0">
                <a:solidFill>
                  <a:srgbClr val="000000"/>
                </a:solidFill>
                <a:effectLst/>
              </a:rPr>
              <a:t>Pierre Maréchal and Jane J. Ye in their paper Optimizing Condition Numbers. </a:t>
            </a:r>
            <a:r>
              <a:rPr lang="en-US" sz="500" dirty="0"/>
              <a:t>They also proved that that the problem of minimizing the condition number is non-smooth and non-convex optimization problem.</a:t>
            </a:r>
            <a:endParaRPr lang="en-IN" sz="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67718-6B01-0C76-BE6E-692C8C20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0" y="1037178"/>
            <a:ext cx="3463645" cy="19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Observations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Theoretical Results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52E0185-9A79-5BD0-41EB-109741E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7" y="1191529"/>
            <a:ext cx="2314573" cy="716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13BB8E-1397-209A-4CDB-A03553E1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8" y="908407"/>
            <a:ext cx="3757391" cy="32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9C7BAD-F83F-0F6C-1E12-8C4780A9C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6" y="1950042"/>
            <a:ext cx="3863534" cy="32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9C343A-5AFA-18A6-2260-333AF2A5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57" y="2517337"/>
            <a:ext cx="1412431" cy="392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83FD1F-9967-7091-4CF8-27D1960ED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94" y="2265401"/>
            <a:ext cx="1341099" cy="9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421</TotalTime>
  <Words>1504</Words>
  <Application>Microsoft Office PowerPoint</Application>
  <PresentationFormat>Custom</PresentationFormat>
  <Paragraphs>278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DUPARE</dc:creator>
  <cp:lastModifiedBy>HARSHAL DUPARE</cp:lastModifiedBy>
  <cp:revision>138</cp:revision>
  <cp:lastPrinted>2023-05-02T02:39:34Z</cp:lastPrinted>
  <dcterms:created xsi:type="dcterms:W3CDTF">2023-05-01T12:36:27Z</dcterms:created>
  <dcterms:modified xsi:type="dcterms:W3CDTF">2023-05-02T02:40:55Z</dcterms:modified>
</cp:coreProperties>
</file>